
<file path=[Content_Types].xml><?xml version="1.0" encoding="utf-8"?>
<Types xmlns="http://schemas.openxmlformats.org/package/2006/content-types">
  <Default ContentType="application/x-fontdata" Extension="fntdata"/>
  <Default ContentType="application/xml" Extension="xml"/>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ph type="title"/>
          </p:nvPr>
        </p:nvSpPr>
        <p:spPr>
          <a:xfrm>
            <a:off x="432000" y="449725"/>
            <a:ext cx="6908400" cy="771300"/>
          </a:xfrm>
          <a:prstGeom prst="rect">
            <a:avLst/>
          </a:prstGeom>
        </p:spPr>
        <p:txBody>
          <a:bodyPr anchorCtr="0" anchor="t" bIns="91425" lIns="91425" spcFirstLastPara="1" rIns="91425" wrap="square" tIns="91425">
            <a:normAutofit fontScale="90000"/>
          </a:bodyPr>
          <a:lstStyle/>
          <a:p>
            <a:pPr indent="0" lvl="0" marL="0" rtl="0" algn="ctr">
              <a:lnSpc>
                <a:spcPct val="95000"/>
              </a:lnSpc>
              <a:spcBef>
                <a:spcPts val="0"/>
              </a:spcBef>
              <a:spcAft>
                <a:spcPts val="0"/>
              </a:spcAft>
              <a:buClr>
                <a:schemeClr val="dk1"/>
              </a:buClr>
              <a:buSzPct val="61111"/>
              <a:buFont typeface="Arial"/>
              <a:buNone/>
            </a:pPr>
            <a:r>
              <a:rPr b="1" lang="en" sz="1800"/>
              <a:t>Statistical Review and A/B Testing for </a:t>
            </a:r>
            <a:r>
              <a:rPr b="1" lang="en" sz="1800"/>
              <a:t>New York City TLC</a:t>
            </a:r>
            <a:r>
              <a:rPr b="1" lang="en" sz="1800"/>
              <a:t> P</a:t>
            </a:r>
            <a:r>
              <a:rPr b="1" lang="en" sz="1800"/>
              <a:t>roject</a:t>
            </a:r>
            <a:endParaRPr b="1" sz="1800" u="sng"/>
          </a:p>
          <a:p>
            <a:pPr indent="0" lvl="0" marL="0" rtl="0" algn="ctr">
              <a:spcBef>
                <a:spcPts val="0"/>
              </a:spcBef>
              <a:spcAft>
                <a:spcPts val="0"/>
              </a:spcAft>
              <a:buNone/>
            </a:pPr>
            <a:r>
              <a:t/>
            </a:r>
            <a:endParaRPr/>
          </a:p>
        </p:txBody>
      </p:sp>
      <p:sp>
        <p:nvSpPr>
          <p:cNvPr id="156" name="Google Shape;156;p8"/>
          <p:cNvSpPr txBox="1"/>
          <p:nvPr/>
        </p:nvSpPr>
        <p:spPr>
          <a:xfrm>
            <a:off x="2056950" y="1477750"/>
            <a:ext cx="55401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purpose of this project is to predict taxi cab fares before each ride. At this point, this project’s focus is to find ways to generate more revenue for New York City taxi cab drivers. This part of the project examines the relationship between total fare amount and payment type. </a:t>
            </a:r>
            <a:endParaRPr sz="1200">
              <a:solidFill>
                <a:srgbClr val="3A5D9C"/>
              </a:solidFill>
              <a:latin typeface="Google Sans"/>
              <a:ea typeface="Google Sans"/>
              <a:cs typeface="Google Sans"/>
              <a:sym typeface="Google Sans"/>
            </a:endParaRPr>
          </a:p>
          <a:p>
            <a:pPr indent="0" lvl="0" marL="0" rtl="0" algn="l">
              <a:spcBef>
                <a:spcPts val="35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7" name="Google Shape;157;p8"/>
          <p:cNvSpPr txBox="1"/>
          <p:nvPr/>
        </p:nvSpPr>
        <p:spPr>
          <a:xfrm>
            <a:off x="2056950" y="2497525"/>
            <a:ext cx="55401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2"/>
                </a:solidFill>
                <a:latin typeface="Google Sans"/>
                <a:ea typeface="Google Sans"/>
                <a:cs typeface="Google Sans"/>
                <a:sym typeface="Google Sans"/>
              </a:rPr>
              <a:t>Taxi cab drivers receive varying amount of tips. </a:t>
            </a:r>
            <a:r>
              <a:rPr lang="en" sz="1200">
                <a:solidFill>
                  <a:schemeClr val="dk1"/>
                </a:solidFill>
                <a:latin typeface="Google Sans"/>
                <a:ea typeface="Google Sans"/>
                <a:cs typeface="Google Sans"/>
                <a:sym typeface="Google Sans"/>
              </a:rPr>
              <a:t>While examining the relationship between total fare amount and payment type, this project seeks to discover if </a:t>
            </a:r>
            <a:r>
              <a:rPr lang="en" sz="1200">
                <a:solidFill>
                  <a:schemeClr val="accent2"/>
                </a:solidFill>
                <a:highlight>
                  <a:srgbClr val="FFFFFF"/>
                </a:highlight>
                <a:latin typeface="Google Sans"/>
                <a:ea typeface="Google Sans"/>
                <a:cs typeface="Google Sans"/>
                <a:sym typeface="Google Sans"/>
              </a:rPr>
              <a:t>customers who pay in credit card tend to pay a larger total fare amount than customers who pay in cash. </a:t>
            </a:r>
            <a:endParaRPr sz="1200">
              <a:solidFill>
                <a:schemeClr val="accent2"/>
              </a:solidFill>
              <a:latin typeface="Google Sans"/>
              <a:ea typeface="Google Sans"/>
              <a:cs typeface="Google Sans"/>
              <a:sym typeface="Google Sans"/>
            </a:endParaRPr>
          </a:p>
        </p:txBody>
      </p:sp>
      <p:sp>
        <p:nvSpPr>
          <p:cNvPr id="158" name="Google Shape;158;p8"/>
          <p:cNvSpPr txBox="1"/>
          <p:nvPr/>
        </p:nvSpPr>
        <p:spPr>
          <a:xfrm>
            <a:off x="2056950" y="3481150"/>
            <a:ext cx="5540100" cy="6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2"/>
                </a:solidFill>
                <a:latin typeface="Google Sans"/>
                <a:ea typeface="Google Sans"/>
                <a:cs typeface="Google Sans"/>
                <a:sym typeface="Google Sans"/>
              </a:rPr>
              <a:t>The Automatidata team ran an A/B test to analyze the relationship between credit card payment and total fare </a:t>
            </a:r>
            <a:r>
              <a:rPr lang="en" sz="1200">
                <a:solidFill>
                  <a:schemeClr val="accent2"/>
                </a:solidFill>
                <a:latin typeface="Google Sans"/>
                <a:ea typeface="Google Sans"/>
                <a:cs typeface="Google Sans"/>
                <a:sym typeface="Google Sans"/>
              </a:rPr>
              <a:t>amount</a:t>
            </a:r>
            <a:r>
              <a:rPr lang="en" sz="1200">
                <a:solidFill>
                  <a:schemeClr val="accent2"/>
                </a:solidFill>
                <a:latin typeface="Google Sans"/>
                <a:ea typeface="Google Sans"/>
                <a:cs typeface="Google Sans"/>
                <a:sym typeface="Google Sans"/>
              </a:rPr>
              <a:t>. </a:t>
            </a:r>
            <a:r>
              <a:rPr lang="en" sz="1200">
                <a:solidFill>
                  <a:schemeClr val="dk1"/>
                </a:solidFill>
                <a:latin typeface="Google Sans"/>
                <a:ea typeface="Google Sans"/>
                <a:cs typeface="Google Sans"/>
                <a:sym typeface="Google Sans"/>
              </a:rPr>
              <a:t>The key business insight is that encouraging customers to pay with credit cards will likely generate more revenue for taxi drivers. </a:t>
            </a:r>
            <a:endParaRPr sz="1200">
              <a:solidFill>
                <a:schemeClr val="accent2"/>
              </a:solidFill>
              <a:latin typeface="Google Sans"/>
              <a:ea typeface="Google Sans"/>
              <a:cs typeface="Google Sans"/>
              <a:sym typeface="Google Sans"/>
            </a:endParaRPr>
          </a:p>
        </p:txBody>
      </p:sp>
      <p:sp>
        <p:nvSpPr>
          <p:cNvPr id="159" name="Google Shape;159;p8"/>
          <p:cNvSpPr txBox="1"/>
          <p:nvPr/>
        </p:nvSpPr>
        <p:spPr>
          <a:xfrm>
            <a:off x="323000" y="4771350"/>
            <a:ext cx="7274100" cy="2534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 sz="1200">
                <a:solidFill>
                  <a:schemeClr val="dk1"/>
                </a:solidFill>
                <a:latin typeface="Google Sans"/>
                <a:ea typeface="Google Sans"/>
                <a:cs typeface="Google Sans"/>
                <a:sym typeface="Google Sans"/>
              </a:rPr>
              <a:t>Steps conducted in the</a:t>
            </a:r>
            <a:r>
              <a:rPr b="1" lang="en" sz="1200">
                <a:solidFill>
                  <a:schemeClr val="dk1"/>
                </a:solidFill>
                <a:latin typeface="Google Sans"/>
                <a:ea typeface="Google Sans"/>
                <a:cs typeface="Google Sans"/>
                <a:sym typeface="Google Sans"/>
              </a:rPr>
              <a:t> A/B test</a:t>
            </a:r>
            <a:endParaRPr b="1" sz="1200">
              <a:solidFill>
                <a:schemeClr val="dk1"/>
              </a:solidFill>
              <a:latin typeface="Google Sans"/>
              <a:ea typeface="Google Sans"/>
              <a:cs typeface="Google Sans"/>
              <a:sym typeface="Google Sans"/>
            </a:endParaRPr>
          </a:p>
          <a:p>
            <a:pPr indent="-298450" lvl="0" marL="457200" rtl="0" algn="l">
              <a:lnSpc>
                <a:spcPct val="100000"/>
              </a:lnSpc>
              <a:spcBef>
                <a:spcPts val="1000"/>
              </a:spcBef>
              <a:spcAft>
                <a:spcPts val="0"/>
              </a:spcAft>
              <a:buClr>
                <a:schemeClr val="dk1"/>
              </a:buClr>
              <a:buSzPts val="1100"/>
              <a:buFont typeface="Google Sans"/>
              <a:buAutoNum type="arabicPeriod"/>
            </a:pPr>
            <a:r>
              <a:rPr lang="en" sz="1100">
                <a:solidFill>
                  <a:schemeClr val="dk1"/>
                </a:solidFill>
                <a:highlight>
                  <a:srgbClr val="FFFFFF"/>
                </a:highlight>
                <a:latin typeface="Google Sans"/>
                <a:ea typeface="Google Sans"/>
                <a:cs typeface="Google Sans"/>
                <a:sym typeface="Google Sans"/>
              </a:rPr>
              <a:t>Collected sample data from an experiment in which customers are randomly selected and divided into two groups:</a:t>
            </a:r>
            <a:endParaRPr sz="1100">
              <a:solidFill>
                <a:schemeClr val="dk1"/>
              </a:solidFill>
              <a:highlight>
                <a:srgbClr val="FFFFFF"/>
              </a:highlight>
              <a:latin typeface="Google Sans"/>
              <a:ea typeface="Google Sans"/>
              <a:cs typeface="Google Sans"/>
              <a:sym typeface="Google Sans"/>
            </a:endParaRPr>
          </a:p>
          <a:p>
            <a:pPr indent="-298450" lvl="1" marL="914400" rtl="0" algn="l">
              <a:lnSpc>
                <a:spcPct val="100000"/>
              </a:lnSpc>
              <a:spcBef>
                <a:spcPts val="1000"/>
              </a:spcBef>
              <a:spcAft>
                <a:spcPts val="0"/>
              </a:spcAft>
              <a:buClr>
                <a:schemeClr val="dk1"/>
              </a:buClr>
              <a:buSzPts val="1100"/>
              <a:buFont typeface="Google Sans"/>
              <a:buAutoNum type="alphaLcPeriod"/>
            </a:pPr>
            <a:r>
              <a:rPr lang="en" sz="1100">
                <a:solidFill>
                  <a:schemeClr val="dk1"/>
                </a:solidFill>
                <a:highlight>
                  <a:srgbClr val="FFFFFF"/>
                </a:highlight>
                <a:latin typeface="Google Sans"/>
                <a:ea typeface="Google Sans"/>
                <a:cs typeface="Google Sans"/>
                <a:sym typeface="Google Sans"/>
              </a:rPr>
              <a:t>Customers who are required to pay with credit card.</a:t>
            </a:r>
            <a:endParaRPr sz="1100">
              <a:solidFill>
                <a:schemeClr val="dk1"/>
              </a:solidFill>
              <a:highlight>
                <a:srgbClr val="FFFFFF"/>
              </a:highlight>
              <a:latin typeface="Google Sans"/>
              <a:ea typeface="Google Sans"/>
              <a:cs typeface="Google Sans"/>
              <a:sym typeface="Google Sans"/>
            </a:endParaRPr>
          </a:p>
          <a:p>
            <a:pPr indent="-298450" lvl="1" marL="914400" rtl="0" algn="l">
              <a:lnSpc>
                <a:spcPct val="100000"/>
              </a:lnSpc>
              <a:spcBef>
                <a:spcPts val="1000"/>
              </a:spcBef>
              <a:spcAft>
                <a:spcPts val="0"/>
              </a:spcAft>
              <a:buClr>
                <a:schemeClr val="dk1"/>
              </a:buClr>
              <a:buSzPts val="1100"/>
              <a:buFont typeface="Google Sans"/>
              <a:buAutoNum type="alphaLcPeriod"/>
            </a:pPr>
            <a:r>
              <a:rPr lang="en" sz="1100">
                <a:solidFill>
                  <a:schemeClr val="dk1"/>
                </a:solidFill>
                <a:highlight>
                  <a:srgbClr val="FFFFFF"/>
                </a:highlight>
                <a:latin typeface="Google Sans"/>
                <a:ea typeface="Google Sans"/>
                <a:cs typeface="Google Sans"/>
                <a:sym typeface="Google Sans"/>
              </a:rPr>
              <a:t>Customers who are required to pay with cash. This enables us to draw causal conclusions about how payment method affects fare amount.</a:t>
            </a:r>
            <a:endParaRPr sz="1100">
              <a:solidFill>
                <a:schemeClr val="dk1"/>
              </a:solidFill>
              <a:highlight>
                <a:srgbClr val="FFFFFF"/>
              </a:highlight>
              <a:latin typeface="Google Sans"/>
              <a:ea typeface="Google Sans"/>
              <a:cs typeface="Google Sans"/>
              <a:sym typeface="Google Sans"/>
            </a:endParaRPr>
          </a:p>
          <a:p>
            <a:pPr indent="-298450" lvl="0" marL="457200" rtl="0" algn="l">
              <a:lnSpc>
                <a:spcPct val="100000"/>
              </a:lnSpc>
              <a:spcBef>
                <a:spcPts val="1000"/>
              </a:spcBef>
              <a:spcAft>
                <a:spcPts val="0"/>
              </a:spcAft>
              <a:buClr>
                <a:schemeClr val="dk1"/>
              </a:buClr>
              <a:buSzPts val="1100"/>
              <a:buFont typeface="Google Sans"/>
              <a:buAutoNum type="arabicPeriod"/>
            </a:pPr>
            <a:r>
              <a:rPr lang="en" sz="1100">
                <a:solidFill>
                  <a:schemeClr val="dk1"/>
                </a:solidFill>
                <a:highlight>
                  <a:srgbClr val="FFFFFF"/>
                </a:highlight>
                <a:latin typeface="Google Sans"/>
                <a:ea typeface="Google Sans"/>
                <a:cs typeface="Google Sans"/>
                <a:sym typeface="Google Sans"/>
              </a:rPr>
              <a:t>Computed descriptive statistics to better understand the average total fare amount for each payment method available to the customer. </a:t>
            </a:r>
            <a:endParaRPr sz="1100">
              <a:solidFill>
                <a:schemeClr val="dk1"/>
              </a:solidFill>
              <a:highlight>
                <a:srgbClr val="FFFFFF"/>
              </a:highlight>
              <a:latin typeface="Google Sans"/>
              <a:ea typeface="Google Sans"/>
              <a:cs typeface="Google Sans"/>
              <a:sym typeface="Google Sans"/>
            </a:endParaRPr>
          </a:p>
          <a:p>
            <a:pPr indent="-298450" lvl="0" marL="457200" rtl="0" algn="l">
              <a:lnSpc>
                <a:spcPct val="100000"/>
              </a:lnSpc>
              <a:spcBef>
                <a:spcPts val="1000"/>
              </a:spcBef>
              <a:spcAft>
                <a:spcPts val="100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C</a:t>
            </a:r>
            <a:r>
              <a:rPr lang="en" sz="1100">
                <a:solidFill>
                  <a:schemeClr val="dk1"/>
                </a:solidFill>
                <a:latin typeface="Google Sans"/>
                <a:ea typeface="Google Sans"/>
                <a:cs typeface="Google Sans"/>
                <a:sym typeface="Google Sans"/>
              </a:rPr>
              <a:t>onducted a two-sample t-test to determine if there is a statistically significant difference in average total fare between customers who use credit cards and customers who use cash. </a:t>
            </a:r>
            <a:endParaRPr sz="1100">
              <a:solidFill>
                <a:schemeClr val="dk1"/>
              </a:solidFill>
              <a:latin typeface="Google Sans"/>
              <a:ea typeface="Google Sans"/>
              <a:cs typeface="Google Sans"/>
              <a:sym typeface="Google Sans"/>
            </a:endParaRPr>
          </a:p>
        </p:txBody>
      </p:sp>
      <p:sp>
        <p:nvSpPr>
          <p:cNvPr id="160" name="Google Shape;160;p8"/>
          <p:cNvSpPr txBox="1"/>
          <p:nvPr/>
        </p:nvSpPr>
        <p:spPr>
          <a:xfrm>
            <a:off x="326125" y="7187175"/>
            <a:ext cx="7438800" cy="81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00">
              <a:solidFill>
                <a:schemeClr val="accent2"/>
              </a:solidFill>
              <a:latin typeface="Google Sans"/>
              <a:ea typeface="Google Sans"/>
              <a:cs typeface="Google Sans"/>
              <a:sym typeface="Google Sans"/>
            </a:endParaRPr>
          </a:p>
          <a:p>
            <a:pPr indent="0" lvl="0" marL="0" rtl="0" algn="l">
              <a:spcBef>
                <a:spcPts val="0"/>
              </a:spcBef>
              <a:spcAft>
                <a:spcPts val="0"/>
              </a:spcAft>
              <a:buNone/>
            </a:pPr>
            <a:r>
              <a:rPr b="1" lang="en" sz="1200">
                <a:solidFill>
                  <a:schemeClr val="accent2"/>
                </a:solidFill>
                <a:latin typeface="Google Sans"/>
                <a:ea typeface="Google Sans"/>
                <a:cs typeface="Google Sans"/>
                <a:sym typeface="Google Sans"/>
              </a:rPr>
              <a:t>A/B test results</a:t>
            </a:r>
            <a:endParaRPr b="1" sz="1200">
              <a:solidFill>
                <a:schemeClr val="accent2"/>
              </a:solidFill>
              <a:latin typeface="Google Sans"/>
              <a:ea typeface="Google Sans"/>
              <a:cs typeface="Google Sans"/>
              <a:sym typeface="Google Sans"/>
            </a:endParaRPr>
          </a:p>
          <a:p>
            <a:pPr indent="0" lvl="0" marL="0" rtl="0" algn="l">
              <a:spcBef>
                <a:spcPts val="0"/>
              </a:spcBef>
              <a:spcAft>
                <a:spcPts val="0"/>
              </a:spcAft>
              <a:buNone/>
            </a:pPr>
            <a:r>
              <a:t/>
            </a:r>
            <a:endParaRPr b="1" sz="500">
              <a:solidFill>
                <a:schemeClr val="accent2"/>
              </a:solidFill>
              <a:latin typeface="Google Sans"/>
              <a:ea typeface="Google Sans"/>
              <a:cs typeface="Google Sans"/>
              <a:sym typeface="Google Sans"/>
            </a:endParaRPr>
          </a:p>
          <a:p>
            <a:pPr indent="0" lvl="0" marL="0" rtl="0" algn="l">
              <a:spcBef>
                <a:spcPts val="0"/>
              </a:spcBef>
              <a:spcAft>
                <a:spcPts val="1000"/>
              </a:spcAft>
              <a:buNone/>
            </a:pPr>
            <a:r>
              <a:rPr lang="en" sz="1100">
                <a:solidFill>
                  <a:schemeClr val="dk1"/>
                </a:solidFill>
                <a:latin typeface="Google Sans"/>
                <a:ea typeface="Google Sans"/>
                <a:cs typeface="Google Sans"/>
                <a:sym typeface="Google Sans"/>
              </a:rPr>
              <a:t>There is a statistically significant difference in the average total fare between customers who use credit cards and customers who use cash. Customers who used credit cards showed a higher total amount compared to cash.</a:t>
            </a:r>
            <a:endParaRPr sz="1100">
              <a:solidFill>
                <a:schemeClr val="accent2"/>
              </a:solidFill>
              <a:latin typeface="Google Sans"/>
              <a:ea typeface="Google Sans"/>
              <a:cs typeface="Google Sans"/>
              <a:sym typeface="Google Sans"/>
            </a:endParaRPr>
          </a:p>
        </p:txBody>
      </p:sp>
      <p:sp>
        <p:nvSpPr>
          <p:cNvPr id="161" name="Google Shape;161;p8"/>
          <p:cNvSpPr txBox="1"/>
          <p:nvPr/>
        </p:nvSpPr>
        <p:spPr>
          <a:xfrm>
            <a:off x="399200" y="8369400"/>
            <a:ext cx="7028400" cy="55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The Automatidata data team recommends that the New York City TLC encourages customers to pay with credit cards, and create strategies to promote credit card payments. For example, the New York City TLC can install signs that read “Credit card payments are preferred” in their cabs, and implement a protocol that requires cab drivers to verbally inform customers that credit card payments are preferred. </a:t>
            </a:r>
            <a:endParaRPr sz="1100">
              <a:solidFill>
                <a:srgbClr val="666666"/>
              </a:solidFill>
              <a:latin typeface="Google Sans"/>
              <a:ea typeface="Google Sans"/>
              <a:cs typeface="Google Sans"/>
              <a:sym typeface="Google Sans"/>
            </a:endParaRPr>
          </a:p>
        </p:txBody>
      </p:sp>
      <p:sp>
        <p:nvSpPr>
          <p:cNvPr id="162" name="Google Shape;162;p8"/>
          <p:cNvSpPr txBox="1"/>
          <p:nvPr/>
        </p:nvSpPr>
        <p:spPr>
          <a:xfrm>
            <a:off x="1763100" y="838875"/>
            <a:ext cx="42462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a:t>
            </a:r>
            <a:endParaRPr sz="1200">
              <a:latin typeface="PT Sans Narrow"/>
              <a:ea typeface="PT Sans Narrow"/>
              <a:cs typeface="PT Sans Narrow"/>
              <a:sym typeface="PT Sans Narrow"/>
            </a:endParaRPr>
          </a:p>
          <a:p>
            <a:pPr indent="0" lvl="0" marL="0" rtl="0" algn="ctr">
              <a:lnSpc>
                <a:spcPct val="115000"/>
              </a:lnSpc>
              <a:spcBef>
                <a:spcPts val="0"/>
              </a:spcBef>
              <a:spcAft>
                <a:spcPts val="0"/>
              </a:spcAft>
              <a:buClr>
                <a:schemeClr val="dk1"/>
              </a:buClr>
              <a:buSzPts val="1100"/>
              <a:buFont typeface="Arial"/>
              <a:buNone/>
            </a:pPr>
            <a:r>
              <a:rPr lang="en" sz="1200">
                <a:solidFill>
                  <a:schemeClr val="dk1"/>
                </a:solidFill>
                <a:latin typeface="PT Sans Narrow"/>
                <a:ea typeface="PT Sans Narrow"/>
                <a:cs typeface="PT Sans Narrow"/>
                <a:sym typeface="PT Sans Narrow"/>
              </a:rPr>
              <a:t>Commission Prepared by </a:t>
            </a:r>
            <a:r>
              <a:rPr b="1" lang="en" sz="1200">
                <a:solidFill>
                  <a:schemeClr val="dk1"/>
                </a:solidFill>
                <a:latin typeface="PT Sans Narrow"/>
                <a:ea typeface="PT Sans Narrow"/>
                <a:cs typeface="PT Sans Narrow"/>
                <a:sym typeface="PT Sans Narrow"/>
              </a:rPr>
              <a:t>Automatidata</a:t>
            </a:r>
            <a:endParaRPr sz="1200">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